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 id="878"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2" y="836712"/>
          <a:ext cx="11233248" cy="4937760"/>
        </p:xfrm>
        <a:graphic>
          <a:graphicData uri="http://schemas.openxmlformats.org/drawingml/2006/table">
            <a:tbl>
              <a:tblPr firstRow="1" firstCol="1" bandRow="1"/>
              <a:tblGrid>
                <a:gridCol w="11233248">
                  <a:extLst>
                    <a:ext uri="{9D8B030D-6E8A-4147-A177-3AD203B41FA5}">
                      <a16:colId xmlns:a16="http://schemas.microsoft.com/office/drawing/2014/main" val="4267824940"/>
                    </a:ext>
                  </a:extLst>
                </a:gridCol>
              </a:tblGrid>
              <a:tr h="220779">
                <a:tc>
                  <a:txBody>
                    <a:bodyPr/>
                    <a:lstStyle/>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Closer</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876473"/>
                  </a:ext>
                </a:extLst>
              </a:tr>
              <a:tr h="1876619">
                <a:tc>
                  <a:txBody>
                    <a:bodyPr/>
                    <a:lstStyle/>
                    <a:p>
                      <a:pPr algn="just" hangingPunct="0">
                        <a:lnSpc>
                          <a:spcPct val="150000"/>
                        </a:lnSpc>
                        <a:spcAft>
                          <a:spcPts val="0"/>
                        </a:spcAft>
                      </a:pP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lander</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sends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surface.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carry</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scientific</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exploration</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sample</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样本</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collection</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surface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planned</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944" marR="89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279340"/>
                  </a:ext>
                </a:extLst>
              </a:tr>
            </a:tbl>
          </a:graphicData>
        </a:graphic>
      </p:graphicFrame>
    </p:spTree>
    <p:extLst>
      <p:ext uri="{BB962C8B-B14F-4D97-AF65-F5344CB8AC3E}">
        <p14:creationId xmlns:p14="http://schemas.microsoft.com/office/powerpoint/2010/main" val="2188216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2" y="877764"/>
          <a:ext cx="11233248" cy="5596128"/>
        </p:xfrm>
        <a:graphic>
          <a:graphicData uri="http://schemas.openxmlformats.org/drawingml/2006/table">
            <a:tbl>
              <a:tblPr firstRow="1" firstCol="1" bandRow="1"/>
              <a:tblGrid>
                <a:gridCol w="11233248">
                  <a:extLst>
                    <a:ext uri="{9D8B030D-6E8A-4147-A177-3AD203B41FA5}">
                      <a16:colId xmlns:a16="http://schemas.microsoft.com/office/drawing/2014/main" val="4267824940"/>
                    </a:ext>
                  </a:extLst>
                </a:gridCol>
              </a:tblGrid>
              <a:tr h="220779">
                <a:tc>
                  <a:txBody>
                    <a:bodyPr/>
                    <a:lstStyle/>
                    <a:p>
                      <a:pPr algn="ctr" hangingPunct="0">
                        <a:lnSpc>
                          <a:spcPct val="135000"/>
                        </a:lnSpc>
                        <a:spcAft>
                          <a:spcPts val="0"/>
                        </a:spcAft>
                      </a:pP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5000"/>
                        </a:lnSpc>
                        <a:spcAft>
                          <a:spcPts val="0"/>
                        </a:spcAft>
                      </a:pP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Closer</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876473"/>
                  </a:ext>
                </a:extLst>
              </a:tr>
              <a:tr h="1876619">
                <a:tc>
                  <a:txBody>
                    <a:bodyPr/>
                    <a:lstStyle/>
                    <a:p>
                      <a:pPr algn="just" hangingPunct="0">
                        <a:lnSpc>
                          <a:spcPct val="135000"/>
                        </a:lnSpc>
                        <a:spcAft>
                          <a:spcPts val="0"/>
                        </a:spcAft>
                      </a:pPr>
                      <a:r>
                        <a:rPr lang="en-US" sz="3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After</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completing</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job</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lander</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takes</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up</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orbit.</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5000"/>
                        </a:lnSpc>
                        <a:spcAft>
                          <a:spcPts val="0"/>
                        </a:spcAft>
                      </a:pP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spacecraft</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meet</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join</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again,</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samples</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spacecraft.</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5000"/>
                        </a:lnSpc>
                        <a:spcAft>
                          <a:spcPts val="0"/>
                        </a:spcAft>
                      </a:pP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spacecraft</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returns</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earth</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samples.</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944" marR="89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279340"/>
                  </a:ext>
                </a:extLst>
              </a:tr>
            </a:tbl>
          </a:graphicData>
        </a:graphic>
      </p:graphicFrame>
    </p:spTree>
    <p:extLst>
      <p:ext uri="{BB962C8B-B14F-4D97-AF65-F5344CB8AC3E}">
        <p14:creationId xmlns:p14="http://schemas.microsoft.com/office/powerpoint/2010/main" val="839306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Lanyue’s task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Operate near-earth space station.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Support earth exploration and activities.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Transport between the ground and space station.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Work as the centre for energy supply on the moon.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6654" y="917346"/>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4273701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“Lanyue ... Main tasks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 Serve as the center for astronaut activities, energy supply, and data transmission on the moon”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可知，作为月球上的能源供应中心是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揽月</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的任务。故选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1302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learn from the exploration steps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same rocket sends Mengzhou and Lanyue into space.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Astronauts reach and leave the moon in the Lanyue lander.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Mengzhou and Lanyue join together at the space station.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Lanyue lander returns to Earth with the samples on the moon.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6654"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2361696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Lanyue lander sends the astronauts to the lunar surface.”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completing the job on the moon, the Lanyue lander takes the astronauts to go up to lunar orbit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可知，宇航员乘坐</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揽月</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着陆器往返月球。故选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57293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33923"/>
          </a:xfrm>
        </p:spPr>
        <p:txBody>
          <a:bodyPr/>
          <a:lstStyle/>
          <a:p>
            <a:pPr hangingPunct="0">
              <a:lnSpc>
                <a:spcPct val="130000"/>
              </a:lnSpc>
              <a:spcAft>
                <a:spcPts val="0"/>
              </a:spcAft>
            </a:pP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purpose of this passage</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encourage the youth to make inventions for China’s moon program.</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tell the readers about the history of China’s lunar exploration journey.</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offer suggestions on how to take up challenges in the lunar exploration task.</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give information on the new spacecraft for China’s manned lunar exploration task.</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368043" y="868896"/>
            <a:ext cx="5112568" cy="491882"/>
          </a:xfrm>
          <a:prstGeom prst="rect">
            <a:avLst/>
          </a:prstGeom>
        </p:spPr>
      </p:pic>
      <p:sp>
        <p:nvSpPr>
          <p:cNvPr id="4" name="矩形 3"/>
          <p:cNvSpPr/>
          <p:nvPr/>
        </p:nvSpPr>
        <p:spPr>
          <a:xfrm>
            <a:off x="982638" y="826175"/>
            <a:ext cx="461986" cy="553998"/>
          </a:xfrm>
          <a:prstGeom prst="rect">
            <a:avLst/>
          </a:prstGeom>
        </p:spPr>
        <p:txBody>
          <a:bodyPr wrap="none">
            <a:spAutoFit/>
          </a:bodyPr>
          <a:lstStyle/>
          <a:p>
            <a:r>
              <a:rPr lang="en-US" altLang="zh-CN" sz="3000"/>
              <a:t>D</a:t>
            </a:r>
            <a:endParaRPr lang="zh-CN" altLang="en-US" sz="3000"/>
          </a:p>
        </p:txBody>
      </p:sp>
    </p:spTree>
    <p:extLst>
      <p:ext uri="{BB962C8B-B14F-4D97-AF65-F5344CB8AC3E}">
        <p14:creationId xmlns:p14="http://schemas.microsoft.com/office/powerpoint/2010/main" val="1866274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pPr>
            <a:r>
              <a:rPr lang="en-US"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写作意图题。通读全文尤其根据第一段中的</a:t>
            </a:r>
            <a:r>
              <a:rPr lang="en-US"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“China has named the spacecraft that will put its astronauts on the moon. The new manned spacecraft is Mengzhou and the lunar lander is Lanyue... Check the table to learn the details on China’s exciting journey to the moon</a:t>
            </a:r>
            <a:r>
              <a:rPr lang="en-US" altLang="zh-CN" sz="3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及全文可知，本文主要介绍了即将将宇航员送上月球的载人飞船</a:t>
            </a:r>
            <a:r>
              <a:rPr lang="en-US" altLang="zh-CN" sz="3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梦舟</a:t>
            </a:r>
            <a:r>
              <a:rPr lang="en-US" altLang="zh-CN" sz="3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和月球着陆器</a:t>
            </a:r>
            <a:r>
              <a:rPr lang="en-US" altLang="zh-CN" sz="3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揽月</a:t>
            </a:r>
            <a:r>
              <a:rPr lang="en-US" altLang="zh-CN" sz="3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的一些信息。因此本文的目的是提供一些关于中国载人探月任务的新宇宙飞船的信息。故选</a:t>
            </a:r>
            <a:r>
              <a:rPr lang="en-US"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179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4527878"/>
          </a:xfrm>
          <a:prstGeom prst="rect">
            <a:avLst/>
          </a:prstGeom>
        </p:spPr>
      </p:pic>
      <p:pic>
        <p:nvPicPr>
          <p:cNvPr id="10" name="译文.eps" descr="id:2147487336;FounderCES"/>
          <p:cNvPicPr/>
          <p:nvPr/>
        </p:nvPicPr>
        <p:blipFill>
          <a:blip r:embed="rId3"/>
          <a:stretch>
            <a:fillRect/>
          </a:stretch>
        </p:blipFill>
        <p:spPr>
          <a:xfrm>
            <a:off x="550590" y="3940535"/>
            <a:ext cx="1224136" cy="378439"/>
          </a:xfrm>
          <a:prstGeom prst="rect">
            <a:avLst/>
          </a:prstGeom>
        </p:spPr>
      </p:pic>
      <p:pic>
        <p:nvPicPr>
          <p:cNvPr id="12" name="图片 11"/>
          <p:cNvPicPr>
            <a:picLocks noChangeAspect="1"/>
          </p:cNvPicPr>
          <p:nvPr/>
        </p:nvPicPr>
        <p:blipFill>
          <a:blip r:embed="rId4"/>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180655"/>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The name symbolizes the bravery and confidence of the Chinese people in exploring the universe and landing on the moon.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这个</a:t>
            </a:r>
            <a:r>
              <a:rPr lang="zh-CN" altLang="zh-CN">
                <a:latin typeface="Times New Roman" panose="02020603050405020304" pitchFamily="18" charset="0"/>
                <a:ea typeface="楷体" panose="02010609060101010101" pitchFamily="49" charset="-122"/>
                <a:cs typeface="Times New Roman" panose="02020603050405020304" pitchFamily="18" charset="0"/>
              </a:rPr>
              <a:t>名字象征着中国人民探索宇宙、登上月球的勇气和自信</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658593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1664810"/>
          </a:xfrm>
          <a:prstGeom prst="rect">
            <a:avLst/>
          </a:prstGeom>
        </p:spPr>
      </p:pic>
      <p:pic>
        <p:nvPicPr>
          <p:cNvPr id="11" name="分析.eps" descr="id:2147487343;FounderCES"/>
          <p:cNvPicPr/>
          <p:nvPr/>
        </p:nvPicPr>
        <p:blipFill>
          <a:blip r:embed="rId3"/>
          <a:stretch>
            <a:fillRect/>
          </a:stretch>
        </p:blipFill>
        <p:spPr>
          <a:xfrm>
            <a:off x="498522" y="1231256"/>
            <a:ext cx="1250325" cy="386536"/>
          </a:xfrm>
          <a:prstGeom prst="rect">
            <a:avLst/>
          </a:prstGeom>
        </p:spPr>
      </p:pic>
      <p:sp>
        <p:nvSpPr>
          <p:cNvPr id="2" name="内容占位符 1"/>
          <p:cNvSpPr>
            <a:spLocks noGrp="1"/>
          </p:cNvSpPr>
          <p:nvPr>
            <p:ph idx="1"/>
          </p:nvPr>
        </p:nvSpPr>
        <p:spPr>
          <a:xfrm>
            <a:off x="360854" y="917346"/>
            <a:ext cx="11485848" cy="1649169"/>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是一个简单句。</a:t>
            </a:r>
            <a:r>
              <a:rPr lang="en-US" altLang="zh-CN">
                <a:latin typeface="Times New Roman" panose="02020603050405020304" pitchFamily="18" charset="0"/>
                <a:ea typeface="宋体" panose="02010600030101010101" pitchFamily="2" charset="-122"/>
                <a:cs typeface="Times New Roman" panose="02020603050405020304" pitchFamily="18" charset="0"/>
              </a:rPr>
              <a:t>“in exploring the universe and landing on the moon”</a:t>
            </a:r>
            <a:r>
              <a:rPr lang="zh-CN" altLang="zh-CN">
                <a:latin typeface="Times New Roman" panose="02020603050405020304" pitchFamily="18" charset="0"/>
                <a:ea typeface="宋体" panose="02010600030101010101" pitchFamily="2" charset="-122"/>
                <a:cs typeface="Times New Roman" panose="02020603050405020304" pitchFamily="18" charset="0"/>
              </a:rPr>
              <a:t>是介词短语作地点状语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10837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44079" y="761704"/>
            <a:ext cx="11339760" cy="1495981"/>
          </a:xfrm>
          <a:prstGeom prst="rect">
            <a:avLst/>
          </a:prstGeom>
        </p:spPr>
      </p:pic>
      <p:pic>
        <p:nvPicPr>
          <p:cNvPr id="5" name="图片 4"/>
          <p:cNvPicPr>
            <a:picLocks noChangeAspect="1"/>
          </p:cNvPicPr>
          <p:nvPr/>
        </p:nvPicPr>
        <p:blipFill>
          <a:blip r:embed="rId3"/>
          <a:stretch>
            <a:fillRect/>
          </a:stretch>
        </p:blipFill>
        <p:spPr>
          <a:xfrm>
            <a:off x="550590" y="2332340"/>
            <a:ext cx="3024336" cy="790377"/>
          </a:xfrm>
          <a:prstGeom prst="rect">
            <a:avLst/>
          </a:prstGeom>
        </p:spPr>
      </p:pic>
      <p:sp>
        <p:nvSpPr>
          <p:cNvPr id="6" name="内容占位符 1"/>
          <p:cNvSpPr>
            <a:spLocks noGrp="1"/>
          </p:cNvSpPr>
          <p:nvPr>
            <p:ph idx="1"/>
          </p:nvPr>
        </p:nvSpPr>
        <p:spPr>
          <a:xfrm>
            <a:off x="360854" y="2292513"/>
            <a:ext cx="11485848" cy="175432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主要介绍了载人飞船</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梦舟</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和月球着陆器</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揽月</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的一些信息</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834963"/>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扬州中考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4623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1268760"/>
            <a:ext cx="11485848" cy="2520280"/>
          </a:xfrm>
          <a:prstGeom prst="rect">
            <a:avLst/>
          </a:prstGeom>
        </p:spPr>
      </p:pic>
      <p:pic>
        <p:nvPicPr>
          <p:cNvPr id="7" name="素养考向.eps" descr="id:2147487378;FounderCES"/>
          <p:cNvPicPr/>
          <p:nvPr/>
        </p:nvPicPr>
        <p:blipFill>
          <a:blip r:embed="rId3"/>
          <a:stretch>
            <a:fillRect/>
          </a:stretch>
        </p:blipFill>
        <p:spPr>
          <a:xfrm>
            <a:off x="375992" y="1340767"/>
            <a:ext cx="3061288" cy="599941"/>
          </a:xfrm>
          <a:prstGeom prst="rect">
            <a:avLst/>
          </a:prstGeom>
        </p:spPr>
      </p:pic>
      <p:sp>
        <p:nvSpPr>
          <p:cNvPr id="3" name="内容占位符 2"/>
          <p:cNvSpPr>
            <a:spLocks noGrp="1"/>
          </p:cNvSpPr>
          <p:nvPr>
            <p:ph idx="1"/>
          </p:nvPr>
        </p:nvSpPr>
        <p:spPr>
          <a:xfrm>
            <a:off x="360854" y="1196752"/>
            <a:ext cx="11485848" cy="248016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考查学生的思维品质</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旨在让同学们了解我们国家的科技发展水平</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让同学们有大国自信感。过去中国人的登月传说</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现在要变成现实了</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70953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has named the spacecraft that will put its astronauts on the moon. The new manned spacecraft is Mengzhou and the lunar lander is Lanyue. China plans to land its astronauts on the moon around 2030. Check the table to learn the details on China’s exciting journey to the moon.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2543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2" y="836468"/>
          <a:ext cx="11233248" cy="5705856"/>
        </p:xfrm>
        <a:graphic>
          <a:graphicData uri="http://schemas.openxmlformats.org/drawingml/2006/table">
            <a:tbl>
              <a:tblPr firstRow="1" firstCol="1" bandRow="1"/>
              <a:tblGrid>
                <a:gridCol w="11233248">
                  <a:extLst>
                    <a:ext uri="{9D8B030D-6E8A-4147-A177-3AD203B41FA5}">
                      <a16:colId xmlns:a16="http://schemas.microsoft.com/office/drawing/2014/main" val="4267824940"/>
                    </a:ext>
                  </a:extLst>
                </a:gridCol>
              </a:tblGrid>
              <a:tr h="220779">
                <a:tc>
                  <a:txBody>
                    <a:bodyPr/>
                    <a:lstStyle/>
                    <a:p>
                      <a:pPr algn="ctr" hangingPunct="0">
                        <a:lnSpc>
                          <a:spcPct val="130000"/>
                        </a:lnSpc>
                        <a:spcAft>
                          <a:spcPts val="0"/>
                        </a:spcAft>
                      </a:pP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endParaRPr 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Closer</a:t>
                      </a:r>
                      <a:endParaRPr 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876473"/>
                  </a:ext>
                </a:extLst>
              </a:tr>
              <a:tr h="2428566">
                <a:tc>
                  <a:txBody>
                    <a:bodyPr/>
                    <a:lstStyle/>
                    <a:p>
                      <a:pPr algn="just" hangingPunct="0">
                        <a:lnSpc>
                          <a:spcPct val="130000"/>
                        </a:lnSpc>
                        <a:spcAft>
                          <a:spcPts val="0"/>
                        </a:spcAft>
                      </a:pP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manned</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spacecraft</a:t>
                      </a:r>
                      <a:endParaRPr 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Meaning</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r>
                        <a:rPr 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boat</a:t>
                      </a:r>
                      <a:endParaRPr 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30000"/>
                        </a:lnSpc>
                        <a:spcAft>
                          <a:spcPts val="0"/>
                        </a:spcAft>
                      </a:pP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carries</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exploration</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dreams</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endParaRPr 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Main</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tasks</a:t>
                      </a:r>
                      <a:r>
                        <a:rPr 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marL="0" indent="715963" algn="just" hangingPunct="0">
                        <a:lnSpc>
                          <a:spcPct val="130000"/>
                        </a:lnSpc>
                        <a:spcAft>
                          <a:spcPts val="0"/>
                        </a:spcAft>
                        <a:tabLst>
                          <a:tab pos="715963" algn="l"/>
                        </a:tabLs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Carry</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manned</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exploration</a:t>
                      </a:r>
                      <a:endParaRPr 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30000"/>
                        </a:lnSpc>
                        <a:spcAft>
                          <a:spcPts val="0"/>
                        </a:spcAft>
                        <a:tabLst>
                          <a:tab pos="715963" algn="l"/>
                        </a:tabLst>
                      </a:pPr>
                      <a:r>
                        <a:rPr lang="en-US" sz="3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Operate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near-earth</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a:t>
                      </a:r>
                      <a:r>
                        <a:rPr lang="en-US" sz="32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station</a:t>
                      </a:r>
                      <a:endParaRPr 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944" marR="89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052754"/>
                  </a:ext>
                </a:extLst>
              </a:tr>
            </a:tbl>
          </a:graphicData>
        </a:graphic>
      </p:graphicFrame>
    </p:spTree>
    <p:extLst>
      <p:ext uri="{BB962C8B-B14F-4D97-AF65-F5344CB8AC3E}">
        <p14:creationId xmlns:p14="http://schemas.microsoft.com/office/powerpoint/2010/main" val="426254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2" y="776979"/>
          <a:ext cx="11233248" cy="5760720"/>
        </p:xfrm>
        <a:graphic>
          <a:graphicData uri="http://schemas.openxmlformats.org/drawingml/2006/table">
            <a:tbl>
              <a:tblPr firstRow="1" firstCol="1" bandRow="1"/>
              <a:tblGrid>
                <a:gridCol w="11233248">
                  <a:extLst>
                    <a:ext uri="{9D8B030D-6E8A-4147-A177-3AD203B41FA5}">
                      <a16:colId xmlns:a16="http://schemas.microsoft.com/office/drawing/2014/main" val="4267824940"/>
                    </a:ext>
                  </a:extLst>
                </a:gridCol>
              </a:tblGrid>
              <a:tr h="220779">
                <a:tc>
                  <a:txBody>
                    <a:bodyPr/>
                    <a:lstStyle/>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Closer</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876473"/>
                  </a:ext>
                </a:extLst>
              </a:tr>
              <a:tr h="2428566">
                <a:tc>
                  <a:txBody>
                    <a:bodyPr/>
                    <a:lstStyle/>
                    <a:p>
                      <a:pPr algn="just" hangingPunct="0">
                        <a:lnSpc>
                          <a:spcPct val="150000"/>
                        </a:lnSpc>
                        <a:spcAft>
                          <a:spcPts val="0"/>
                        </a:spcAft>
                      </a:pPr>
                      <a:r>
                        <a:rPr lang="en-US" sz="36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Payload</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marL="0" indent="715963" algn="just" hangingPunct="0">
                        <a:lnSpc>
                          <a:spcPct val="150000"/>
                        </a:lnSpc>
                        <a:spcAft>
                          <a:spcPts val="0"/>
                        </a:spcAft>
                      </a:pP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tasks,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carry</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round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trip</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between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ground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orbit</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轨道</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near-earth</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orbit</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tasks,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carry</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round</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trip</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between</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ground</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station.</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944" marR="89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052754"/>
                  </a:ext>
                </a:extLst>
              </a:tr>
            </a:tbl>
          </a:graphicData>
        </a:graphic>
      </p:graphicFrame>
    </p:spTree>
    <p:extLst>
      <p:ext uri="{BB962C8B-B14F-4D97-AF65-F5344CB8AC3E}">
        <p14:creationId xmlns:p14="http://schemas.microsoft.com/office/powerpoint/2010/main" val="1160564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2" y="760456"/>
          <a:ext cx="11233248" cy="5760720"/>
        </p:xfrm>
        <a:graphic>
          <a:graphicData uri="http://schemas.openxmlformats.org/drawingml/2006/table">
            <a:tbl>
              <a:tblPr firstRow="1" firstCol="1" bandRow="1"/>
              <a:tblGrid>
                <a:gridCol w="11233248">
                  <a:extLst>
                    <a:ext uri="{9D8B030D-6E8A-4147-A177-3AD203B41FA5}">
                      <a16:colId xmlns:a16="http://schemas.microsoft.com/office/drawing/2014/main" val="4267824940"/>
                    </a:ext>
                  </a:extLst>
                </a:gridCol>
              </a:tblGrid>
              <a:tr h="220779">
                <a:tc>
                  <a:txBody>
                    <a:bodyPr/>
                    <a:lstStyle/>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Closer</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876473"/>
                  </a:ext>
                </a:extLst>
              </a:tr>
              <a:tr h="2428566">
                <a:tc>
                  <a:txBody>
                    <a:bodyPr/>
                    <a:lstStyle/>
                    <a:p>
                      <a:pPr algn="just" hangingPunct="0">
                        <a:lnSpc>
                          <a:spcPct val="150000"/>
                        </a:lnSpc>
                        <a:spcAft>
                          <a:spcPts val="0"/>
                        </a:spcAft>
                      </a:pPr>
                      <a:r>
                        <a:rPr lang="en-US" sz="36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lander</a:t>
                      </a:r>
                      <a:endParaRPr 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Meaning</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r>
                        <a:rPr 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Clasping</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endParaRPr 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50000"/>
                        </a:lnSpc>
                        <a:spcAft>
                          <a:spcPts val="0"/>
                        </a:spcAft>
                      </a:pP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symbolizes</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bravery</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confidence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exploring</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universe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landing</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endParaRPr 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944" marR="89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052754"/>
                  </a:ext>
                </a:extLst>
              </a:tr>
            </a:tbl>
          </a:graphicData>
        </a:graphic>
      </p:graphicFrame>
    </p:spTree>
    <p:extLst>
      <p:ext uri="{BB962C8B-B14F-4D97-AF65-F5344CB8AC3E}">
        <p14:creationId xmlns:p14="http://schemas.microsoft.com/office/powerpoint/2010/main" val="3214663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2" y="735826"/>
          <a:ext cx="11233248" cy="5760720"/>
        </p:xfrm>
        <a:graphic>
          <a:graphicData uri="http://schemas.openxmlformats.org/drawingml/2006/table">
            <a:tbl>
              <a:tblPr firstRow="1" firstCol="1" bandRow="1"/>
              <a:tblGrid>
                <a:gridCol w="11233248">
                  <a:extLst>
                    <a:ext uri="{9D8B030D-6E8A-4147-A177-3AD203B41FA5}">
                      <a16:colId xmlns:a16="http://schemas.microsoft.com/office/drawing/2014/main" val="4267824940"/>
                    </a:ext>
                  </a:extLst>
                </a:gridCol>
              </a:tblGrid>
              <a:tr h="220779">
                <a:tc>
                  <a:txBody>
                    <a:bodyPr/>
                    <a:lstStyle/>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Closer</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876473"/>
                  </a:ext>
                </a:extLst>
              </a:tr>
              <a:tr h="2428566">
                <a:tc>
                  <a:txBody>
                    <a:bodyPr/>
                    <a:lstStyle/>
                    <a:p>
                      <a:pPr algn="just" hangingPunct="0">
                        <a:lnSpc>
                          <a:spcPct val="150000"/>
                        </a:lnSpc>
                        <a:spcAft>
                          <a:spcPts val="0"/>
                        </a:spcAft>
                      </a:pPr>
                      <a:r>
                        <a:rPr lang="en-US" sz="36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Main</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tasks</a:t>
                      </a:r>
                      <a:r>
                        <a:rPr 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marL="0" indent="715963" algn="just" hangingPunct="0">
                        <a:lnSpc>
                          <a:spcPct val="150000"/>
                        </a:lnSpc>
                        <a:spcAft>
                          <a:spcPts val="0"/>
                        </a:spcAft>
                      </a:pPr>
                      <a:r>
                        <a:rPr lang="en-US" sz="36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Transport</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between</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orbit</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surface</a:t>
                      </a:r>
                      <a:endParaRPr 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50000"/>
                        </a:lnSpc>
                        <a:spcAft>
                          <a:spcPts val="0"/>
                        </a:spcAft>
                      </a:pPr>
                      <a:r>
                        <a:rPr lang="en-US" sz="36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Serve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centre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activities,</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energy</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supply,</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data</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transmission</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endParaRPr 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50000"/>
                        </a:lnSpc>
                        <a:spcAft>
                          <a:spcPts val="0"/>
                        </a:spcAft>
                      </a:pPr>
                      <a:r>
                        <a:rPr lang="en-US" sz="36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Support</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exploration</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activities</a:t>
                      </a:r>
                      <a:endParaRPr 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944" marR="89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052754"/>
                  </a:ext>
                </a:extLst>
              </a:tr>
            </a:tbl>
          </a:graphicData>
        </a:graphic>
      </p:graphicFrame>
    </p:spTree>
    <p:extLst>
      <p:ext uri="{BB962C8B-B14F-4D97-AF65-F5344CB8AC3E}">
        <p14:creationId xmlns:p14="http://schemas.microsoft.com/office/powerpoint/2010/main" val="2966269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2" y="938690"/>
          <a:ext cx="11233248" cy="4114800"/>
        </p:xfrm>
        <a:graphic>
          <a:graphicData uri="http://schemas.openxmlformats.org/drawingml/2006/table">
            <a:tbl>
              <a:tblPr firstRow="1" firstCol="1" bandRow="1"/>
              <a:tblGrid>
                <a:gridCol w="11233248">
                  <a:extLst>
                    <a:ext uri="{9D8B030D-6E8A-4147-A177-3AD203B41FA5}">
                      <a16:colId xmlns:a16="http://schemas.microsoft.com/office/drawing/2014/main" val="4267824940"/>
                    </a:ext>
                  </a:extLst>
                </a:gridCol>
              </a:tblGrid>
              <a:tr h="220779">
                <a:tc>
                  <a:txBody>
                    <a:bodyPr/>
                    <a:lstStyle/>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Closer</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876473"/>
                  </a:ext>
                </a:extLst>
              </a:tr>
              <a:tr h="2428566">
                <a:tc>
                  <a:txBody>
                    <a:bodyPr/>
                    <a:lstStyle/>
                    <a:p>
                      <a:pPr algn="just" hangingPunct="0">
                        <a:lnSpc>
                          <a:spcPct val="150000"/>
                        </a:lnSpc>
                        <a:spcAft>
                          <a:spcPts val="0"/>
                        </a:spcAft>
                      </a:pPr>
                      <a:r>
                        <a:rPr lang="en-US" sz="36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Payload</a:t>
                      </a:r>
                      <a:r>
                        <a:rPr lang="zh-CN"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marL="0" indent="715963" algn="just" hangingPunct="0">
                        <a:lnSpc>
                          <a:spcPct val="150000"/>
                        </a:lnSpc>
                        <a:spcAft>
                          <a:spcPts val="0"/>
                        </a:spcAft>
                      </a:pP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carry</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round</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trip,</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rover,</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scientific</a:t>
                      </a:r>
                      <a:r>
                        <a:rPr lang="en-US" sz="3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payloads.</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944" marR="89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052754"/>
                  </a:ext>
                </a:extLst>
              </a:tr>
            </a:tbl>
          </a:graphicData>
        </a:graphic>
      </p:graphicFrame>
    </p:spTree>
    <p:extLst>
      <p:ext uri="{BB962C8B-B14F-4D97-AF65-F5344CB8AC3E}">
        <p14:creationId xmlns:p14="http://schemas.microsoft.com/office/powerpoint/2010/main" val="492517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78582" y="759078"/>
          <a:ext cx="11233248" cy="5760720"/>
        </p:xfrm>
        <a:graphic>
          <a:graphicData uri="http://schemas.openxmlformats.org/drawingml/2006/table">
            <a:tbl>
              <a:tblPr firstRow="1" firstCol="1" bandRow="1"/>
              <a:tblGrid>
                <a:gridCol w="11233248">
                  <a:extLst>
                    <a:ext uri="{9D8B030D-6E8A-4147-A177-3AD203B41FA5}">
                      <a16:colId xmlns:a16="http://schemas.microsoft.com/office/drawing/2014/main" val="4267824940"/>
                    </a:ext>
                  </a:extLst>
                </a:gridCol>
              </a:tblGrid>
              <a:tr h="220779">
                <a:tc>
                  <a:txBody>
                    <a:bodyPr/>
                    <a:lstStyle/>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Take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Dream</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Closer</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876473"/>
                  </a:ext>
                </a:extLst>
              </a:tr>
              <a:tr h="1876619">
                <a:tc>
                  <a:txBody>
                    <a:bodyPr/>
                    <a:lstStyle/>
                    <a:p>
                      <a:pPr algn="just"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Exploration</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Steps</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March-10</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rockets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launched</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发射</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carries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Mengzhou</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other</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carries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Lanyue.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spacecraft</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meet</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join</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lunar</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orbit</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enter</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lander</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944" marR="894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279340"/>
                  </a:ext>
                </a:extLst>
              </a:tr>
            </a:tbl>
          </a:graphicData>
        </a:graphic>
      </p:graphicFrame>
    </p:spTree>
    <p:extLst>
      <p:ext uri="{BB962C8B-B14F-4D97-AF65-F5344CB8AC3E}">
        <p14:creationId xmlns:p14="http://schemas.microsoft.com/office/powerpoint/2010/main" val="240889934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805</Words>
  <Application>Microsoft Office PowerPoint</Application>
  <PresentationFormat>自定义</PresentationFormat>
  <Paragraphs>71</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